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56" r:id="rId3"/>
    <p:sldId id="261" r:id="rId4"/>
    <p:sldId id="263" r:id="rId5"/>
    <p:sldId id="265" r:id="rId6"/>
    <p:sldId id="264" r:id="rId7"/>
    <p:sldId id="258" r:id="rId8"/>
    <p:sldId id="259" r:id="rId9"/>
    <p:sldId id="257" r:id="rId10"/>
    <p:sldId id="272" r:id="rId11"/>
    <p:sldId id="269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F06A9-FA0A-4546-9E4E-B114EB5B56BC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65CB-36F4-4967-B085-8D01488B4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E4DCB-BA41-420F-9A97-A1E1A631C28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7" tIns="43309" rIns="86617" bIns="43309"/>
          <a:lstStyle/>
          <a:p>
            <a:pPr eaLnBrk="1" hangingPunct="1"/>
            <a:endParaRPr lang="ar-JO" sz="2200" baseline="-25000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E4DCB-BA41-420F-9A97-A1E1A631C28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617" tIns="43309" rIns="86617" bIns="43309"/>
          <a:lstStyle/>
          <a:p>
            <a:pPr eaLnBrk="1" hangingPunct="1"/>
            <a:endParaRPr lang="ar-JO" sz="2200" baseline="-25000" dirty="0">
              <a:sym typeface="Symbol" pitchFamily="18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Equilibrium diagram and Iron -Iron </a:t>
            </a:r>
            <a:r>
              <a:rPr lang="en-US" dirty="0" smtClean="0">
                <a:solidFill>
                  <a:schemeClr val="tx1"/>
                </a:solidFill>
              </a:rPr>
              <a:t>Carbide Diagram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err="1" smtClean="0">
                <a:latin typeface="Times" pitchFamily="18" charset="0"/>
              </a:rPr>
              <a:t>Peritectic</a:t>
            </a:r>
            <a:r>
              <a:rPr lang="en-US" altLang="en-US" dirty="0" smtClean="0">
                <a:latin typeface="Times" pitchFamily="18" charset="0"/>
              </a:rPr>
              <a:t>   L + </a:t>
            </a:r>
            <a:r>
              <a:rPr lang="en-US" altLang="en-US" dirty="0" smtClean="0">
                <a:latin typeface="Symbol" pitchFamily="18" charset="2"/>
              </a:rPr>
              <a:t>d= g</a:t>
            </a:r>
          </a:p>
          <a:p>
            <a:r>
              <a:rPr lang="en-US" altLang="en-US" dirty="0" smtClean="0">
                <a:latin typeface="Times" pitchFamily="18" charset="0"/>
              </a:rPr>
              <a:t>Eutectic     L = </a:t>
            </a:r>
            <a:r>
              <a:rPr lang="en-US" altLang="en-US" dirty="0" smtClean="0">
                <a:latin typeface="Symbol" pitchFamily="18" charset="2"/>
              </a:rPr>
              <a:t>g </a:t>
            </a:r>
            <a:r>
              <a:rPr lang="en-US" altLang="en-US" dirty="0" smtClean="0">
                <a:latin typeface="Times" pitchFamily="18" charset="0"/>
              </a:rPr>
              <a:t>+ Fe</a:t>
            </a:r>
            <a:r>
              <a:rPr lang="en-US" altLang="en-US" baseline="-25000" dirty="0" smtClean="0">
                <a:latin typeface="Times" pitchFamily="18" charset="0"/>
              </a:rPr>
              <a:t>3</a:t>
            </a:r>
            <a:r>
              <a:rPr lang="en-US" altLang="en-US" dirty="0" smtClean="0">
                <a:latin typeface="Times" pitchFamily="18" charset="0"/>
              </a:rPr>
              <a:t>C</a:t>
            </a:r>
          </a:p>
          <a:p>
            <a:r>
              <a:rPr lang="en-US" altLang="en-US" dirty="0" smtClean="0">
                <a:latin typeface="Times" pitchFamily="18" charset="0"/>
              </a:rPr>
              <a:t>Eutectoid   </a:t>
            </a:r>
            <a:r>
              <a:rPr lang="en-US" altLang="en-US" dirty="0" smtClean="0">
                <a:latin typeface="Symbol" pitchFamily="18" charset="2"/>
              </a:rPr>
              <a:t>g</a:t>
            </a:r>
            <a:r>
              <a:rPr lang="en-US" altLang="en-US" dirty="0" smtClean="0">
                <a:latin typeface="Times" pitchFamily="18" charset="0"/>
              </a:rPr>
              <a:t> = </a:t>
            </a:r>
            <a:r>
              <a:rPr lang="en-US" altLang="en-US" dirty="0" smtClean="0">
                <a:latin typeface="Symbol" pitchFamily="18" charset="2"/>
              </a:rPr>
              <a:t>a</a:t>
            </a:r>
            <a:r>
              <a:rPr lang="en-US" altLang="en-US" dirty="0" smtClean="0">
                <a:latin typeface="Times" pitchFamily="18" charset="0"/>
              </a:rPr>
              <a:t> + Fe</a:t>
            </a:r>
            <a:r>
              <a:rPr lang="en-US" altLang="en-US" baseline="-25000" dirty="0" smtClean="0">
                <a:latin typeface="Times" pitchFamily="18" charset="0"/>
              </a:rPr>
              <a:t>3</a:t>
            </a:r>
            <a:r>
              <a:rPr lang="en-US" altLang="en-US" dirty="0" smtClean="0">
                <a:latin typeface="Times" pitchFamily="18" charset="0"/>
              </a:rPr>
              <a:t>C</a:t>
            </a:r>
          </a:p>
          <a:p>
            <a:pPr marL="609600" indent="-609600"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T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he 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di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a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gr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a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m 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s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h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ows </a:t>
            </a:r>
            <a:r>
              <a:rPr lang="en-US" altLang="cs-CZ" dirty="0" smtClean="0">
                <a:solidFill>
                  <a:srgbClr val="0066FF"/>
                </a:solidFill>
                <a:cs typeface="Times New Roman" pitchFamily="18" charset="0"/>
              </a:rPr>
              <a:t>three horizontal lines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 w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hi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c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h indi</a:t>
            </a:r>
            <a:r>
              <a:rPr lang="en-US" altLang="cs-CZ" dirty="0" smtClean="0">
                <a:solidFill>
                  <a:srgbClr val="58585D"/>
                </a:solidFill>
                <a:cs typeface="Times New Roman" pitchFamily="18" charset="0"/>
              </a:rPr>
              <a:t>c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ate 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i</a:t>
            </a:r>
            <a:r>
              <a:rPr lang="en-US" altLang="cs-CZ" dirty="0" smtClean="0">
                <a:solidFill>
                  <a:srgbClr val="58585D"/>
                </a:solidFill>
                <a:cs typeface="Times New Roman" pitchFamily="18" charset="0"/>
              </a:rPr>
              <a:t>s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o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th</a:t>
            </a:r>
            <a:r>
              <a:rPr lang="en-US" altLang="cs-CZ" dirty="0" smtClean="0">
                <a:solidFill>
                  <a:srgbClr val="58585D"/>
                </a:solidFill>
                <a:cs typeface="Times New Roman" pitchFamily="18" charset="0"/>
              </a:rPr>
              <a:t>e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rm</a:t>
            </a:r>
            <a:r>
              <a:rPr lang="en-US" altLang="cs-CZ" dirty="0" smtClean="0">
                <a:solidFill>
                  <a:srgbClr val="58585D"/>
                </a:solidFill>
                <a:cs typeface="Times New Roman" pitchFamily="18" charset="0"/>
              </a:rPr>
              <a:t>a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l </a:t>
            </a:r>
            <a:r>
              <a:rPr lang="en-US" altLang="cs-CZ" dirty="0" smtClean="0">
                <a:solidFill>
                  <a:srgbClr val="414146"/>
                </a:solidFill>
                <a:cs typeface="Times New Roman" pitchFamily="18" charset="0"/>
              </a:rPr>
              <a:t>reactio</a:t>
            </a:r>
            <a:r>
              <a:rPr lang="en-US" altLang="cs-CZ" dirty="0" smtClean="0">
                <a:solidFill>
                  <a:srgbClr val="28292D"/>
                </a:solidFill>
                <a:cs typeface="Times New Roman" pitchFamily="18" charset="0"/>
              </a:rPr>
              <a:t>n</a:t>
            </a:r>
            <a:r>
              <a:rPr lang="en-US" altLang="cs-CZ" dirty="0" smtClean="0">
                <a:solidFill>
                  <a:srgbClr val="58585D"/>
                </a:solidFill>
                <a:cs typeface="Times New Roman" pitchFamily="18" charset="0"/>
              </a:rPr>
              <a:t>s (on cooling / heating):</a:t>
            </a:r>
            <a:r>
              <a:rPr lang="en-US" altLang="cs-CZ" dirty="0" smtClean="0">
                <a:solidFill>
                  <a:srgbClr val="78787E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spcBef>
                <a:spcPct val="0"/>
              </a:spcBef>
            </a:pPr>
            <a:r>
              <a:rPr lang="en-US" altLang="cs-CZ" dirty="0" smtClean="0"/>
              <a:t>First horizontal line is </a:t>
            </a:r>
            <a:r>
              <a:rPr lang="en-US" altLang="cs-CZ" dirty="0" smtClean="0">
                <a:solidFill>
                  <a:srgbClr val="0066FF"/>
                </a:solidFill>
              </a:rPr>
              <a:t>at 1490°C</a:t>
            </a:r>
            <a:r>
              <a:rPr lang="en-US" altLang="cs-CZ" dirty="0" smtClean="0"/>
              <a:t>, where </a:t>
            </a:r>
            <a:r>
              <a:rPr lang="en-US" altLang="cs-CZ" dirty="0" err="1" smtClean="0"/>
              <a:t>peritectic</a:t>
            </a:r>
            <a:r>
              <a:rPr lang="en-US" altLang="cs-CZ" dirty="0" smtClean="0"/>
              <a:t> reaction takes place: </a:t>
            </a:r>
          </a:p>
          <a:p>
            <a:pPr marL="609600" indent="-609600"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dirty="0" smtClean="0"/>
              <a:t>			</a:t>
            </a:r>
            <a:r>
              <a:rPr lang="en-US" altLang="cs-CZ" dirty="0" smtClean="0">
                <a:solidFill>
                  <a:srgbClr val="0066FF"/>
                </a:solidFill>
              </a:rPr>
              <a:t>Liquid  +  </a:t>
            </a:r>
            <a:r>
              <a:rPr lang="el-GR" altLang="cs-CZ" dirty="0" smtClean="0">
                <a:solidFill>
                  <a:srgbClr val="0066FF"/>
                </a:solidFill>
                <a:cs typeface="Arial" charset="0"/>
                <a:sym typeface="Symbol" pitchFamily="18" charset="2"/>
              </a:rPr>
              <a:t></a:t>
            </a:r>
            <a:r>
              <a:rPr lang="en-US" altLang="cs-CZ" dirty="0" smtClean="0">
                <a:solidFill>
                  <a:srgbClr val="0066FF"/>
                </a:solidFill>
                <a:cs typeface="Arial" charset="0"/>
              </a:rPr>
              <a:t>  ↔   </a:t>
            </a:r>
            <a:r>
              <a:rPr lang="en-US" altLang="cs-CZ" dirty="0" smtClean="0">
                <a:solidFill>
                  <a:srgbClr val="0066FF"/>
                </a:solidFill>
              </a:rPr>
              <a:t>austenite</a:t>
            </a:r>
          </a:p>
          <a:p>
            <a:pPr marL="609600" indent="-609600" algn="just">
              <a:spcBef>
                <a:spcPct val="0"/>
              </a:spcBef>
            </a:pPr>
            <a:r>
              <a:rPr lang="en-US" altLang="cs-CZ" dirty="0" smtClean="0"/>
              <a:t>Second horizontal line is </a:t>
            </a:r>
            <a:r>
              <a:rPr lang="en-US" altLang="cs-CZ" dirty="0" smtClean="0">
                <a:solidFill>
                  <a:srgbClr val="0066FF"/>
                </a:solidFill>
              </a:rPr>
              <a:t>at 1130°C</a:t>
            </a:r>
            <a:r>
              <a:rPr lang="en-US" altLang="cs-CZ" dirty="0" smtClean="0"/>
              <a:t>, where eutectic reaction takes place: </a:t>
            </a:r>
          </a:p>
          <a:p>
            <a:pPr marL="609600" indent="-609600"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dirty="0" smtClean="0"/>
              <a:t>			</a:t>
            </a:r>
            <a:r>
              <a:rPr lang="en-US" altLang="cs-CZ" dirty="0" smtClean="0">
                <a:solidFill>
                  <a:srgbClr val="0066FF"/>
                </a:solidFill>
              </a:rPr>
              <a:t>liquid     </a:t>
            </a:r>
            <a:r>
              <a:rPr lang="en-US" altLang="cs-CZ" dirty="0" smtClean="0">
                <a:solidFill>
                  <a:srgbClr val="0066FF"/>
                </a:solidFill>
                <a:cs typeface="Arial" charset="0"/>
              </a:rPr>
              <a:t>↔</a:t>
            </a:r>
            <a:r>
              <a:rPr lang="en-US" altLang="cs-CZ" dirty="0" smtClean="0">
                <a:solidFill>
                  <a:srgbClr val="0066FF"/>
                </a:solidFill>
              </a:rPr>
              <a:t>   austenite + </a:t>
            </a:r>
            <a:r>
              <a:rPr lang="en-US" altLang="cs-CZ" dirty="0" err="1" smtClean="0">
                <a:solidFill>
                  <a:srgbClr val="0066FF"/>
                </a:solidFill>
              </a:rPr>
              <a:t>cementite</a:t>
            </a:r>
            <a:endParaRPr lang="en-US" altLang="cs-CZ" dirty="0" smtClean="0">
              <a:solidFill>
                <a:srgbClr val="0066FF"/>
              </a:solidFill>
            </a:endParaRPr>
          </a:p>
          <a:p>
            <a:pPr marL="609600" indent="-609600" algn="just">
              <a:spcBef>
                <a:spcPct val="0"/>
              </a:spcBef>
            </a:pPr>
            <a:r>
              <a:rPr lang="en-US" altLang="cs-CZ" dirty="0" smtClean="0"/>
              <a:t>Third horizontal line is </a:t>
            </a:r>
            <a:r>
              <a:rPr lang="en-US" altLang="cs-CZ" dirty="0" smtClean="0">
                <a:solidFill>
                  <a:srgbClr val="0066FF"/>
                </a:solidFill>
              </a:rPr>
              <a:t>at 723°C</a:t>
            </a:r>
            <a:r>
              <a:rPr lang="en-US" altLang="cs-CZ" dirty="0" smtClean="0"/>
              <a:t>, where eutectoid reaction takes place:</a:t>
            </a:r>
          </a:p>
          <a:p>
            <a:pPr marL="609600" indent="-609600" algn="just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dirty="0" smtClean="0"/>
              <a:t>			</a:t>
            </a:r>
            <a:r>
              <a:rPr lang="en-US" altLang="cs-CZ" dirty="0" smtClean="0">
                <a:solidFill>
                  <a:srgbClr val="0066FF"/>
                </a:solidFill>
              </a:rPr>
              <a:t>austenite  </a:t>
            </a:r>
            <a:r>
              <a:rPr lang="en-US" altLang="cs-CZ" dirty="0" smtClean="0">
                <a:solidFill>
                  <a:srgbClr val="0066FF"/>
                </a:solidFill>
                <a:cs typeface="Arial" charset="0"/>
              </a:rPr>
              <a:t>↔ </a:t>
            </a:r>
            <a:r>
              <a:rPr lang="en-US" altLang="cs-CZ" dirty="0" err="1" smtClean="0">
                <a:solidFill>
                  <a:srgbClr val="0066FF"/>
                </a:solidFill>
                <a:cs typeface="Arial" charset="0"/>
              </a:rPr>
              <a:t>pearlite</a:t>
            </a:r>
            <a:r>
              <a:rPr lang="en-US" altLang="cs-CZ" dirty="0" smtClean="0">
                <a:cs typeface="Arial" charset="0"/>
              </a:rPr>
              <a:t> (mixture of  </a:t>
            </a:r>
            <a:r>
              <a:rPr lang="en-US" altLang="cs-CZ" dirty="0" smtClean="0"/>
              <a:t>ferrite &amp; </a:t>
            </a:r>
            <a:r>
              <a:rPr lang="en-US" altLang="cs-CZ" dirty="0" err="1" smtClean="0"/>
              <a:t>cementite</a:t>
            </a:r>
            <a:r>
              <a:rPr lang="en-US" altLang="cs-CZ" dirty="0" smtClean="0"/>
              <a:t>)</a:t>
            </a:r>
          </a:p>
          <a:p>
            <a:endParaRPr lang="en-US" altLang="en-US" dirty="0" smtClean="0">
              <a:latin typeface="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cs-CZ" sz="3200" dirty="0" err="1" smtClean="0">
                <a:solidFill>
                  <a:srgbClr val="FF0000"/>
                </a:solidFill>
              </a:rPr>
              <a:t>Peritectic</a:t>
            </a:r>
            <a:r>
              <a:rPr lang="en-US" altLang="cs-CZ" sz="3200" dirty="0" smtClean="0"/>
              <a:t>, at 1490 </a:t>
            </a:r>
            <a:r>
              <a:rPr lang="en-US" altLang="cs-CZ" sz="3200" dirty="0" err="1" smtClean="0"/>
              <a:t>deg.C</a:t>
            </a:r>
            <a:r>
              <a:rPr lang="en-US" altLang="cs-CZ" sz="3200" dirty="0" smtClean="0"/>
              <a:t>, with low wt% C alloys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cs-CZ" sz="2800" dirty="0" smtClean="0"/>
          </a:p>
          <a:p>
            <a:endParaRPr lang="en-US" altLang="cs-CZ" dirty="0" smtClean="0"/>
          </a:p>
          <a:p>
            <a:endParaRPr lang="en-US" dirty="0"/>
          </a:p>
        </p:txBody>
      </p:sp>
      <p:pic>
        <p:nvPicPr>
          <p:cNvPr id="5" name="Picture 2" descr="3"/>
          <p:cNvPicPr>
            <a:picLocks noChangeAspect="1" noChangeArrowheads="1"/>
          </p:cNvPicPr>
          <p:nvPr/>
        </p:nvPicPr>
        <p:blipFill>
          <a:blip r:embed="rId2">
            <a:lum bright="-54000" contrast="72000"/>
          </a:blip>
          <a:srcRect l="9474" t="6358" r="3159" b="14172"/>
          <a:stretch>
            <a:fillRect/>
          </a:stretch>
        </p:blipFill>
        <p:spPr bwMode="auto">
          <a:xfrm>
            <a:off x="1143000" y="1524000"/>
            <a:ext cx="6621714" cy="398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7B3F67-2C7C-43E0-9C88-4C99C64D371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285750"/>
            <a:ext cx="9144000" cy="44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200" b="1" dirty="0">
                <a:solidFill>
                  <a:schemeClr val="accent2"/>
                </a:solidFill>
                <a:sym typeface="Symbol" pitchFamily="18" charset="2"/>
              </a:rPr>
              <a:t>Eutectic and </a:t>
            </a:r>
            <a:r>
              <a:rPr lang="en-US" sz="2200" b="1" dirty="0" smtClean="0">
                <a:solidFill>
                  <a:schemeClr val="accent2"/>
                </a:solidFill>
                <a:sym typeface="Symbol" pitchFamily="18" charset="2"/>
              </a:rPr>
              <a:t>Eutectoid </a:t>
            </a:r>
            <a:r>
              <a:rPr lang="en-US" sz="2200" b="1" dirty="0">
                <a:solidFill>
                  <a:schemeClr val="accent2"/>
                </a:solidFill>
                <a:sym typeface="Symbol" pitchFamily="18" charset="2"/>
              </a:rPr>
              <a:t>reactions in Fe–Fe</a:t>
            </a:r>
            <a:r>
              <a:rPr lang="en-US" sz="2200" b="1" baseline="-25000" dirty="0">
                <a:solidFill>
                  <a:schemeClr val="accent2"/>
                </a:solidFill>
                <a:sym typeface="Symbol" pitchFamily="18" charset="2"/>
              </a:rPr>
              <a:t>3</a:t>
            </a:r>
            <a:r>
              <a:rPr lang="en-US" sz="2200" b="1" dirty="0">
                <a:solidFill>
                  <a:schemeClr val="accent2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6515100"/>
            <a:ext cx="9144000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5429250"/>
            <a:ext cx="9144000" cy="76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Eutectoid: </a:t>
            </a:r>
            <a:r>
              <a:rPr lang="en-US"/>
              <a:t> 0.76 wt%C, 727 </a:t>
            </a:r>
            <a:r>
              <a:rPr lang="en-US" sz="2200">
                <a:sym typeface="Symbol" pitchFamily="18" charset="2"/>
              </a:rPr>
              <a:t>C</a:t>
            </a:r>
            <a:endParaRPr lang="en-US"/>
          </a:p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(0.76 wt% C)    (0.022 wt% C) + Fe</a:t>
            </a:r>
            <a:r>
              <a:rPr lang="en-US" b="1" baseline="-25000">
                <a:solidFill>
                  <a:schemeClr val="accent2"/>
                </a:solidFill>
                <a:sym typeface="Symbol" pitchFamily="18" charset="2"/>
              </a:rPr>
              <a:t>3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C</a:t>
            </a:r>
            <a:endParaRPr lang="en-US" sz="800">
              <a:sym typeface="Symbol" pitchFamily="18" charset="2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76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</a:rPr>
              <a:t>Eutectic:</a:t>
            </a:r>
            <a:r>
              <a:rPr lang="en-US" b="1"/>
              <a:t> 4.30 wt% C, 1147 </a:t>
            </a:r>
            <a:r>
              <a:rPr lang="en-US" sz="2200" b="1">
                <a:sym typeface="Symbol" pitchFamily="18" charset="2"/>
              </a:rPr>
              <a:t>C</a:t>
            </a:r>
            <a:r>
              <a:rPr lang="en-US" b="1"/>
              <a:t>  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</a:rPr>
              <a:t>L  </a:t>
            </a:r>
            <a:r>
              <a:rPr lang="en-US" b="1">
                <a:solidFill>
                  <a:srgbClr val="008000"/>
                </a:solidFill>
                <a:sym typeface="Symbol" pitchFamily="18" charset="2"/>
              </a:rPr>
              <a:t>    + Fe</a:t>
            </a:r>
            <a:r>
              <a:rPr lang="en-US" b="1" baseline="-25000">
                <a:solidFill>
                  <a:srgbClr val="008000"/>
                </a:solidFill>
                <a:sym typeface="Symbol" pitchFamily="18" charset="2"/>
              </a:rPr>
              <a:t>3</a:t>
            </a:r>
            <a:r>
              <a:rPr lang="en-US" b="1">
                <a:solidFill>
                  <a:srgbClr val="008000"/>
                </a:solidFill>
                <a:sym typeface="Symbol" pitchFamily="18" charset="2"/>
              </a:rPr>
              <a:t>C</a:t>
            </a:r>
            <a:endParaRPr lang="en-US" sz="800" b="1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624125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200" b="1">
                <a:solidFill>
                  <a:schemeClr val="accent2"/>
                </a:solidFill>
                <a:sym typeface="Symbol" pitchFamily="18" charset="2"/>
              </a:rPr>
              <a:t>Eutectic and Eutectoid reactions are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important in heat treatment of steels</a:t>
            </a: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28751"/>
            <a:ext cx="5943600" cy="321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5791200" y="2514600"/>
            <a:ext cx="812800" cy="628650"/>
          </a:xfrm>
          <a:prstGeom prst="ellips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30" name="Oval 9"/>
          <p:cNvSpPr>
            <a:spLocks noChangeArrowheads="1"/>
          </p:cNvSpPr>
          <p:nvPr/>
        </p:nvSpPr>
        <p:spPr bwMode="auto">
          <a:xfrm>
            <a:off x="1422400" y="3771900"/>
            <a:ext cx="812800" cy="4572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4775200" y="1371600"/>
            <a:ext cx="1117600" cy="10858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2235200" y="4171950"/>
            <a:ext cx="1117600" cy="1257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1320800" y="0"/>
            <a:ext cx="66040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7B3F67-2C7C-43E0-9C88-4C99C64D371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285750"/>
            <a:ext cx="9144000" cy="60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3200" b="1" dirty="0">
                <a:solidFill>
                  <a:schemeClr val="accent2"/>
                </a:solidFill>
                <a:sym typeface="Symbol" pitchFamily="18" charset="2"/>
              </a:rPr>
              <a:t>Eutectic and </a:t>
            </a:r>
            <a:r>
              <a:rPr lang="en-US" sz="3200" b="1" dirty="0" smtClean="0">
                <a:solidFill>
                  <a:schemeClr val="accent2"/>
                </a:solidFill>
                <a:sym typeface="Symbol" pitchFamily="18" charset="2"/>
              </a:rPr>
              <a:t>Eutectoid </a:t>
            </a:r>
            <a:r>
              <a:rPr lang="en-US" sz="3200" b="1" dirty="0">
                <a:solidFill>
                  <a:schemeClr val="accent2"/>
                </a:solidFill>
                <a:sym typeface="Symbol" pitchFamily="18" charset="2"/>
              </a:rPr>
              <a:t>reactions in Fe–Fe</a:t>
            </a:r>
            <a:r>
              <a:rPr lang="en-US" sz="3200" b="1" baseline="-25000" dirty="0">
                <a:solidFill>
                  <a:schemeClr val="accent2"/>
                </a:solidFill>
                <a:sym typeface="Symbol" pitchFamily="18" charset="2"/>
              </a:rPr>
              <a:t>3</a:t>
            </a:r>
            <a:r>
              <a:rPr lang="en-US" sz="3200" b="1" dirty="0">
                <a:solidFill>
                  <a:schemeClr val="accent2"/>
                </a:solidFill>
                <a:sym typeface="Symbol" pitchFamily="18" charset="2"/>
              </a:rPr>
              <a:t>C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6515100"/>
            <a:ext cx="9144000" cy="342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5429250"/>
            <a:ext cx="9144000" cy="76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Eutectoid: </a:t>
            </a:r>
            <a:r>
              <a:rPr lang="en-US"/>
              <a:t> 0.76 wt%C, 727 </a:t>
            </a:r>
            <a:r>
              <a:rPr lang="en-US" sz="2200">
                <a:sym typeface="Symbol" pitchFamily="18" charset="2"/>
              </a:rPr>
              <a:t>C</a:t>
            </a:r>
            <a:endParaRPr lang="en-US"/>
          </a:p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(0.76 wt% C)    (0.022 wt% C) + Fe</a:t>
            </a:r>
            <a:r>
              <a:rPr lang="en-US" b="1" baseline="-25000">
                <a:solidFill>
                  <a:schemeClr val="accent2"/>
                </a:solidFill>
                <a:sym typeface="Symbol" pitchFamily="18" charset="2"/>
              </a:rPr>
              <a:t>3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C</a:t>
            </a:r>
            <a:endParaRPr lang="en-US" sz="800">
              <a:sym typeface="Symbol" pitchFamily="18" charset="2"/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76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</a:rPr>
              <a:t>Eutectic:</a:t>
            </a:r>
            <a:r>
              <a:rPr lang="en-US" b="1"/>
              <a:t> 4.30 wt% C, 1147 </a:t>
            </a:r>
            <a:r>
              <a:rPr lang="en-US" sz="2200" b="1">
                <a:sym typeface="Symbol" pitchFamily="18" charset="2"/>
              </a:rPr>
              <a:t>C</a:t>
            </a:r>
            <a:r>
              <a:rPr lang="en-US" b="1"/>
              <a:t>  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b="1">
                <a:solidFill>
                  <a:srgbClr val="008000"/>
                </a:solidFill>
              </a:rPr>
              <a:t>L  </a:t>
            </a:r>
            <a:r>
              <a:rPr lang="en-US" b="1">
                <a:solidFill>
                  <a:srgbClr val="008000"/>
                </a:solidFill>
                <a:sym typeface="Symbol" pitchFamily="18" charset="2"/>
              </a:rPr>
              <a:t>    + Fe</a:t>
            </a:r>
            <a:r>
              <a:rPr lang="en-US" b="1" baseline="-25000">
                <a:solidFill>
                  <a:srgbClr val="008000"/>
                </a:solidFill>
                <a:sym typeface="Symbol" pitchFamily="18" charset="2"/>
              </a:rPr>
              <a:t>3</a:t>
            </a:r>
            <a:r>
              <a:rPr lang="en-US" b="1">
                <a:solidFill>
                  <a:srgbClr val="008000"/>
                </a:solidFill>
                <a:sym typeface="Symbol" pitchFamily="18" charset="2"/>
              </a:rPr>
              <a:t>C</a:t>
            </a:r>
            <a:endParaRPr lang="en-US" sz="800" b="1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624125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200" b="1">
                <a:solidFill>
                  <a:schemeClr val="accent2"/>
                </a:solidFill>
                <a:sym typeface="Symbol" pitchFamily="18" charset="2"/>
              </a:rPr>
              <a:t>Eutectic and Eutectoid reactions are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important in heat treatment of steels</a:t>
            </a: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5769" y="1428751"/>
            <a:ext cx="7069016" cy="382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Oval 8"/>
          <p:cNvSpPr>
            <a:spLocks noChangeArrowheads="1"/>
          </p:cNvSpPr>
          <p:nvPr/>
        </p:nvSpPr>
        <p:spPr bwMode="auto">
          <a:xfrm>
            <a:off x="5791200" y="2514600"/>
            <a:ext cx="812800" cy="628650"/>
          </a:xfrm>
          <a:prstGeom prst="ellips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30" name="Oval 9"/>
          <p:cNvSpPr>
            <a:spLocks noChangeArrowheads="1"/>
          </p:cNvSpPr>
          <p:nvPr/>
        </p:nvSpPr>
        <p:spPr bwMode="auto">
          <a:xfrm>
            <a:off x="1422400" y="3771900"/>
            <a:ext cx="812800" cy="4572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JO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4775200" y="1371600"/>
            <a:ext cx="1117600" cy="108585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2235200" y="4171950"/>
            <a:ext cx="1117600" cy="1257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1320800" y="0"/>
            <a:ext cx="66040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470025"/>
          </a:xfrm>
        </p:spPr>
        <p:txBody>
          <a:bodyPr/>
          <a:lstStyle/>
          <a:p>
            <a:r>
              <a:rPr lang="en-US" dirty="0" smtClean="0"/>
              <a:t>Iron Iron Carbide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781800" cy="506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cs-CZ" sz="2800" dirty="0" smtClean="0"/>
              <a:t>Various phases that appear on the </a:t>
            </a:r>
            <a:r>
              <a:rPr lang="en-US" altLang="cs-CZ" sz="2800" dirty="0" smtClean="0">
                <a:solidFill>
                  <a:schemeClr val="tx2"/>
                </a:solidFill>
              </a:rPr>
              <a:t>Iron-Carbon equilibrium phase diagram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buNone/>
            </a:pPr>
            <a:endParaRPr lang="en-US" altLang="cs-CZ" dirty="0" smtClean="0"/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smtClean="0"/>
              <a:t>Austenite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smtClean="0"/>
              <a:t>Ferrite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err="1" smtClean="0"/>
              <a:t>Pearlite</a:t>
            </a:r>
            <a:endParaRPr lang="en-US" altLang="cs-CZ" dirty="0" smtClean="0"/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err="1" smtClean="0"/>
              <a:t>Cementite</a:t>
            </a:r>
            <a:endParaRPr lang="en-US" altLang="cs-CZ" dirty="0" smtClean="0"/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err="1" smtClean="0"/>
              <a:t>Martensite</a:t>
            </a:r>
            <a:r>
              <a:rPr lang="en-US" altLang="cs-CZ" dirty="0" smtClean="0"/>
              <a:t>*</a:t>
            </a:r>
          </a:p>
          <a:p>
            <a:pPr algn="just">
              <a:lnSpc>
                <a:spcPct val="130000"/>
              </a:lnSpc>
              <a:buFontTx/>
              <a:buChar char="•"/>
            </a:pPr>
            <a:r>
              <a:rPr lang="en-US" altLang="cs-CZ" dirty="0" err="1" smtClean="0"/>
              <a:t>Ledeburite</a:t>
            </a:r>
            <a:endParaRPr lang="en-US" alt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altLang="en-US" dirty="0" smtClean="0">
                <a:solidFill>
                  <a:srgbClr val="0066FF"/>
                </a:solidFill>
                <a:latin typeface="Symbol" pitchFamily="18" charset="2"/>
              </a:rPr>
              <a:t>d </a:t>
            </a:r>
            <a:r>
              <a:rPr lang="en-US" altLang="en-US" dirty="0" smtClean="0">
                <a:latin typeface="Times" pitchFamily="18" charset="0"/>
              </a:rPr>
              <a:t>ferrite                 </a:t>
            </a:r>
            <a:endParaRPr lang="en-US" altLang="en-US" dirty="0" smtClean="0">
              <a:solidFill>
                <a:srgbClr val="0066FF"/>
              </a:solidFill>
              <a:latin typeface="Times" pitchFamily="18" charset="0"/>
            </a:endParaRP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BCC structure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Paramagnetic</a:t>
            </a:r>
          </a:p>
          <a:p>
            <a:pPr eaLnBrk="0" hangingPunct="0"/>
            <a:r>
              <a:rPr lang="en-US" altLang="en-US" dirty="0" smtClean="0">
                <a:solidFill>
                  <a:srgbClr val="0066FF"/>
                </a:solidFill>
                <a:latin typeface="Symbol" pitchFamily="18" charset="2"/>
              </a:rPr>
              <a:t>a</a:t>
            </a:r>
            <a:r>
              <a:rPr lang="en-US" altLang="en-US" dirty="0" smtClean="0">
                <a:latin typeface="Times" pitchFamily="18" charset="0"/>
              </a:rPr>
              <a:t> ferrite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BCC structure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Ferromagnetic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Fairly ductile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/>
            <a:r>
              <a:rPr lang="en-US" altLang="en-US" dirty="0" smtClean="0">
                <a:solidFill>
                  <a:srgbClr val="0066FF"/>
                </a:solidFill>
                <a:latin typeface="Symbol" pitchFamily="18" charset="2"/>
              </a:rPr>
              <a:t>g</a:t>
            </a:r>
            <a:r>
              <a:rPr lang="en-US" altLang="en-US" dirty="0" smtClean="0">
                <a:latin typeface="Times" pitchFamily="18" charset="0"/>
              </a:rPr>
              <a:t> austenite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FCC structure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Non-magnetic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Ductile</a:t>
            </a:r>
          </a:p>
          <a:p>
            <a:pPr eaLnBrk="0" hangingPunct="0"/>
            <a:r>
              <a:rPr lang="en-US" altLang="en-US" dirty="0" smtClean="0">
                <a:solidFill>
                  <a:srgbClr val="0066FF"/>
                </a:solidFill>
                <a:latin typeface="Times" pitchFamily="18" charset="0"/>
              </a:rPr>
              <a:t>Fe</a:t>
            </a:r>
            <a:r>
              <a:rPr lang="en-US" altLang="en-US" baseline="-25000" dirty="0" smtClean="0">
                <a:solidFill>
                  <a:srgbClr val="0066FF"/>
                </a:solidFill>
                <a:latin typeface="Times" pitchFamily="18" charset="0"/>
              </a:rPr>
              <a:t>3</a:t>
            </a:r>
            <a:r>
              <a:rPr lang="en-US" altLang="en-US" dirty="0" smtClean="0">
                <a:solidFill>
                  <a:srgbClr val="0066FF"/>
                </a:solidFill>
                <a:latin typeface="Times" pitchFamily="18" charset="0"/>
              </a:rPr>
              <a:t>C</a:t>
            </a:r>
            <a:r>
              <a:rPr lang="en-US" altLang="en-US" dirty="0" smtClean="0">
                <a:latin typeface="Times" pitchFamily="18" charset="0"/>
              </a:rPr>
              <a:t> </a:t>
            </a:r>
            <a:r>
              <a:rPr lang="en-US" altLang="en-US" dirty="0" err="1" smtClean="0">
                <a:latin typeface="Times" pitchFamily="18" charset="0"/>
              </a:rPr>
              <a:t>cementite</a:t>
            </a:r>
            <a:endParaRPr lang="en-US" altLang="en-US" dirty="0" smtClean="0">
              <a:latin typeface="Times" pitchFamily="18" charset="0"/>
            </a:endParaRP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Orthorhombic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Hard</a:t>
            </a:r>
          </a:p>
          <a:p>
            <a:pPr eaLnBrk="0" hangingPunct="0"/>
            <a:r>
              <a:rPr lang="en-US" altLang="en-US" dirty="0" smtClean="0">
                <a:latin typeface="Times" pitchFamily="18" charset="0"/>
              </a:rPr>
              <a:t>brittle</a:t>
            </a:r>
          </a:p>
          <a:p>
            <a:pPr eaLnBrk="0" hangingPunc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Arial" charset="0"/>
              </a:rPr>
              <a:t>Various Features of Fe-C diagram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57200" y="990600"/>
          <a:ext cx="3733800" cy="3135313"/>
        </p:xfrm>
        <a:graphic>
          <a:graphicData uri="http://schemas.openxmlformats.org/presentationml/2006/ole">
            <p:oleObj spid="_x0000_s1026" name="Photo Editor Photo" r:id="rId3" imgW="4153480" imgH="3486637" progId="">
              <p:embed/>
            </p:oleObj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5029200"/>
            <a:ext cx="251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 err="1">
                <a:latin typeface="Times" pitchFamily="18" charset="0"/>
              </a:rPr>
              <a:t>Peritectic</a:t>
            </a:r>
            <a:r>
              <a:rPr lang="en-US" altLang="en-US" sz="2400" dirty="0">
                <a:latin typeface="Times" pitchFamily="18" charset="0"/>
              </a:rPr>
              <a:t> L + </a:t>
            </a:r>
            <a:r>
              <a:rPr lang="en-US" altLang="en-US" sz="2400" dirty="0">
                <a:latin typeface="Symbol" pitchFamily="18" charset="2"/>
              </a:rPr>
              <a:t>d</a:t>
            </a:r>
            <a:r>
              <a:rPr lang="en-US" altLang="en-US" sz="2400" dirty="0">
                <a:latin typeface="Times" pitchFamily="18" charset="0"/>
              </a:rPr>
              <a:t> = </a:t>
            </a:r>
            <a:r>
              <a:rPr lang="en-US" altLang="en-US" sz="2400" dirty="0">
                <a:latin typeface="Symbol" pitchFamily="18" charset="2"/>
              </a:rPr>
              <a:t>g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5638800"/>
            <a:ext cx="282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latin typeface="Times" pitchFamily="18" charset="0"/>
              </a:rPr>
              <a:t>Eutectic L = </a:t>
            </a:r>
            <a:r>
              <a:rPr lang="en-US" altLang="en-US" sz="2400" dirty="0">
                <a:latin typeface="Symbol" pitchFamily="18" charset="2"/>
              </a:rPr>
              <a:t>g </a:t>
            </a:r>
            <a:r>
              <a:rPr lang="en-US" altLang="en-US" sz="2400" dirty="0">
                <a:latin typeface="Times" pitchFamily="18" charset="0"/>
              </a:rPr>
              <a:t>+ Fe</a:t>
            </a:r>
            <a:r>
              <a:rPr lang="en-US" altLang="en-US" sz="2400" baseline="-25000" dirty="0">
                <a:latin typeface="Times" pitchFamily="18" charset="0"/>
              </a:rPr>
              <a:t>3</a:t>
            </a:r>
            <a:r>
              <a:rPr lang="en-US" altLang="en-US" sz="2400" dirty="0">
                <a:latin typeface="Times" pitchFamily="18" charset="0"/>
              </a:rPr>
              <a:t>C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04800" y="6248400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Eutectoid </a:t>
            </a:r>
            <a:r>
              <a:rPr lang="en-US" altLang="en-US" sz="2400">
                <a:latin typeface="Symbol" pitchFamily="18" charset="2"/>
              </a:rPr>
              <a:t>g</a:t>
            </a:r>
            <a:r>
              <a:rPr lang="en-US" altLang="en-US" sz="2400">
                <a:latin typeface="Times" pitchFamily="18" charset="0"/>
              </a:rPr>
              <a:t> = </a:t>
            </a:r>
            <a:r>
              <a:rPr lang="en-US" altLang="en-US" sz="2400">
                <a:latin typeface="Symbol" pitchFamily="18" charset="2"/>
              </a:rPr>
              <a:t>a</a:t>
            </a:r>
            <a:r>
              <a:rPr lang="en-US" altLang="en-US" sz="2400">
                <a:latin typeface="Times" pitchFamily="18" charset="0"/>
              </a:rPr>
              <a:t> + Fe</a:t>
            </a:r>
            <a:r>
              <a:rPr lang="en-US" altLang="en-US" sz="2400" baseline="-25000">
                <a:latin typeface="Times" pitchFamily="18" charset="0"/>
              </a:rPr>
              <a:t>3</a:t>
            </a:r>
            <a:r>
              <a:rPr lang="en-US" altLang="en-US" sz="2400">
                <a:latin typeface="Times" pitchFamily="18" charset="0"/>
              </a:rPr>
              <a:t>C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32325" y="731838"/>
            <a:ext cx="2644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>
                <a:solidFill>
                  <a:schemeClr val="tx2"/>
                </a:solidFill>
                <a:latin typeface="Times" pitchFamily="18" charset="0"/>
              </a:rPr>
              <a:t>Phases present</a:t>
            </a:r>
            <a:r>
              <a:rPr lang="en-US" altLang="en-US" sz="2400">
                <a:latin typeface="Times" pitchFamily="18" charset="0"/>
              </a:rPr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800600" y="1371600"/>
            <a:ext cx="373063" cy="4603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L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9600" y="4191000"/>
            <a:ext cx="198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dirty="0">
                <a:solidFill>
                  <a:schemeClr val="tx2"/>
                </a:solidFill>
                <a:latin typeface="Times" pitchFamily="18" charset="0"/>
              </a:rPr>
              <a:t>Reactions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800600" y="2057400"/>
            <a:ext cx="1938338" cy="11906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0066FF"/>
                </a:solidFill>
                <a:latin typeface="Symbol" pitchFamily="18" charset="2"/>
              </a:rPr>
              <a:t>d</a:t>
            </a:r>
            <a:endParaRPr lang="en-US" altLang="en-US" sz="2400" dirty="0">
              <a:solidFill>
                <a:srgbClr val="0066FF"/>
              </a:solidFill>
              <a:latin typeface="Times" pitchFamily="18" charset="0"/>
            </a:endParaRP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BCC structure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Paramagnetic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800600" y="3505200"/>
            <a:ext cx="1928813" cy="1555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0066FF"/>
                </a:solidFill>
                <a:latin typeface="Symbol" pitchFamily="18" charset="2"/>
              </a:rPr>
              <a:t>g</a:t>
            </a:r>
            <a:r>
              <a:rPr lang="en-US" altLang="en-US" sz="2400" dirty="0">
                <a:latin typeface="Times" pitchFamily="18" charset="0"/>
              </a:rPr>
              <a:t> austenite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FCC structure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Non-magnetic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ductile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010400" y="1676400"/>
            <a:ext cx="1962150" cy="1555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0066FF"/>
                </a:solidFill>
                <a:latin typeface="Symbol" pitchFamily="18" charset="2"/>
              </a:rPr>
              <a:t>a</a:t>
            </a:r>
            <a:r>
              <a:rPr lang="en-US" altLang="en-US" sz="2400" dirty="0">
                <a:latin typeface="Times" pitchFamily="18" charset="0"/>
              </a:rPr>
              <a:t> ferrite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BCC structure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Ferromagnetic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Fairly ductile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934200" y="3505200"/>
            <a:ext cx="2054225" cy="15557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dirty="0">
                <a:solidFill>
                  <a:srgbClr val="0066FF"/>
                </a:solidFill>
                <a:latin typeface="Times" pitchFamily="18" charset="0"/>
              </a:rPr>
              <a:t>Fe</a:t>
            </a:r>
            <a:r>
              <a:rPr lang="en-US" altLang="en-US" sz="2400" baseline="-25000" dirty="0">
                <a:solidFill>
                  <a:srgbClr val="0066FF"/>
                </a:solidFill>
                <a:latin typeface="Times" pitchFamily="18" charset="0"/>
              </a:rPr>
              <a:t>3</a:t>
            </a:r>
            <a:r>
              <a:rPr lang="en-US" altLang="en-US" sz="2400" dirty="0">
                <a:solidFill>
                  <a:srgbClr val="0066FF"/>
                </a:solidFill>
                <a:latin typeface="Times" pitchFamily="18" charset="0"/>
              </a:rPr>
              <a:t>C</a:t>
            </a:r>
            <a:r>
              <a:rPr lang="en-US" altLang="en-US" sz="2400" dirty="0">
                <a:latin typeface="Times" pitchFamily="18" charset="0"/>
              </a:rPr>
              <a:t> </a:t>
            </a:r>
            <a:r>
              <a:rPr lang="en-US" altLang="en-US" sz="2400" dirty="0" err="1">
                <a:latin typeface="Times" pitchFamily="18" charset="0"/>
              </a:rPr>
              <a:t>cementite</a:t>
            </a:r>
            <a:endParaRPr lang="en-US" altLang="en-US" sz="2400" dirty="0">
              <a:latin typeface="Times" pitchFamily="18" charset="0"/>
            </a:endParaRP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Orthorhombic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Hard</a:t>
            </a: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brittle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060825" y="5410200"/>
            <a:ext cx="508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400" dirty="0">
                <a:latin typeface="Times" pitchFamily="18" charset="0"/>
              </a:rPr>
              <a:t>Max. solubility of C in ferrite=0.022%</a:t>
            </a:r>
          </a:p>
          <a:p>
            <a:pPr eaLnBrk="0" hangingPunct="0"/>
            <a:endParaRPr lang="en-US" altLang="en-US" sz="2400" dirty="0">
              <a:latin typeface="Times" pitchFamily="18" charset="0"/>
            </a:endParaRPr>
          </a:p>
          <a:p>
            <a:pPr eaLnBrk="0" hangingPunct="0"/>
            <a:r>
              <a:rPr lang="en-US" altLang="en-US" sz="2400" dirty="0">
                <a:latin typeface="Times" pitchFamily="18" charset="0"/>
              </a:rPr>
              <a:t>Max. solubility of C in austenite=2.11%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Phases in Fe–Fe</a:t>
            </a:r>
            <a:r>
              <a:rPr lang="en-US" b="1" baseline="-25000" dirty="0" smtClean="0">
                <a:solidFill>
                  <a:schemeClr val="accent2"/>
                </a:solidFill>
                <a:sym typeface="Symbol" pitchFamily="18" charset="2"/>
              </a:rPr>
              <a:t>3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C Phase Diagram</a:t>
            </a:r>
            <a:b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0050" indent="-400050" algn="just" eaLnBrk="0" hangingPunct="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US" sz="2200" b="1" dirty="0" smtClean="0">
                <a:solidFill>
                  <a:schemeClr val="accent2"/>
                </a:solidFill>
              </a:rPr>
              <a:t>-ferrite - solid solution of C in BCC Fe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Stable form of iron at room temperature.  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The maximum solubility of C is 0.022 wt%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Transforms to FCC </a:t>
            </a:r>
            <a:r>
              <a:rPr lang="en-US" sz="2200" dirty="0" smtClean="0">
                <a:latin typeface="Symbol" pitchFamily="18" charset="2"/>
              </a:rPr>
              <a:t>g</a:t>
            </a:r>
            <a:r>
              <a:rPr lang="en-US" sz="2200" dirty="0" smtClean="0"/>
              <a:t>-austenite at 912 </a:t>
            </a:r>
            <a:r>
              <a:rPr lang="en-US" sz="2200" dirty="0" smtClean="0">
                <a:sym typeface="Symbol" pitchFamily="18" charset="2"/>
              </a:rPr>
              <a:t>C</a:t>
            </a:r>
          </a:p>
          <a:p>
            <a:pPr marL="971550" lvl="1" indent="-342900" algn="just" eaLnBrk="0" hangingPunct="0">
              <a:buFontTx/>
              <a:buChar char="•"/>
            </a:pPr>
            <a:endParaRPr lang="en-US" sz="800" dirty="0" smtClean="0"/>
          </a:p>
          <a:p>
            <a:pPr marL="400050" indent="-400050" algn="just" eaLnBrk="0" hangingPunct="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/>
                </a:solidFill>
                <a:latin typeface="Symbol" pitchFamily="18" charset="2"/>
              </a:rPr>
              <a:t>g</a:t>
            </a:r>
            <a:r>
              <a:rPr lang="en-US" sz="2200" b="1" dirty="0" smtClean="0">
                <a:solidFill>
                  <a:schemeClr val="accent2"/>
                </a:solidFill>
              </a:rPr>
              <a:t>-austenite - solid solution of C in FCC Fe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The maximum solubility of C is 2.14 wt %. 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Transforms to BCC </a:t>
            </a:r>
            <a:r>
              <a:rPr lang="en-US" sz="2200" dirty="0" smtClean="0">
                <a:latin typeface="Symbol" pitchFamily="18" charset="2"/>
              </a:rPr>
              <a:t>d</a:t>
            </a:r>
            <a:r>
              <a:rPr lang="en-US" sz="2200" dirty="0" smtClean="0"/>
              <a:t>-ferrite at 1395 </a:t>
            </a:r>
            <a:r>
              <a:rPr lang="en-US" sz="2200" dirty="0" smtClean="0">
                <a:sym typeface="Symbol" pitchFamily="18" charset="2"/>
              </a:rPr>
              <a:t>C </a:t>
            </a:r>
            <a:r>
              <a:rPr lang="en-US" sz="2200" dirty="0" smtClean="0"/>
              <a:t> 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Is not stable below the eutectic temperature </a:t>
            </a:r>
            <a:br>
              <a:rPr lang="en-US" sz="2200" dirty="0" smtClean="0"/>
            </a:br>
            <a:r>
              <a:rPr lang="en-US" sz="2200" dirty="0" smtClean="0"/>
              <a:t>(727 </a:t>
            </a:r>
            <a:r>
              <a:rPr lang="en-US" sz="2200" dirty="0" smtClean="0">
                <a:sym typeface="Symbol" pitchFamily="18" charset="2"/>
              </a:rPr>
              <a:t></a:t>
            </a:r>
            <a:r>
              <a:rPr lang="en-US" sz="2200" dirty="0" smtClean="0"/>
              <a:t> C) unless cooled rapidly (Chapter 10)</a:t>
            </a:r>
          </a:p>
          <a:p>
            <a:pPr marL="971550" lvl="1" indent="-342900" algn="just" eaLnBrk="0" hangingPunct="0">
              <a:buFontTx/>
              <a:buChar char="•"/>
            </a:pPr>
            <a:endParaRPr lang="en-US" sz="800" b="1" dirty="0" smtClean="0"/>
          </a:p>
          <a:p>
            <a:pPr marL="400050" indent="-400050" algn="just" eaLnBrk="0" hangingPunct="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US" sz="2200" b="1" dirty="0" smtClean="0">
                <a:solidFill>
                  <a:schemeClr val="accent2"/>
                </a:solidFill>
              </a:rPr>
              <a:t>-ferrite solid solution of C in BCC Fe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The same structure as </a:t>
            </a:r>
            <a:r>
              <a:rPr lang="en-US" sz="2200" dirty="0" smtClean="0">
                <a:latin typeface="Symbol" pitchFamily="18" charset="2"/>
              </a:rPr>
              <a:t>a</a:t>
            </a:r>
            <a:r>
              <a:rPr lang="en-US" sz="2200" dirty="0" smtClean="0"/>
              <a:t>-ferrite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Stable only at high T, above 1394 </a:t>
            </a:r>
            <a:r>
              <a:rPr lang="en-US" sz="2200" dirty="0" smtClean="0">
                <a:sym typeface="Symbol" pitchFamily="18" charset="2"/>
              </a:rPr>
              <a:t>C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>
                <a:sym typeface="Symbol" pitchFamily="18" charset="2"/>
              </a:rPr>
              <a:t>Melts at 1538 C</a:t>
            </a:r>
          </a:p>
          <a:p>
            <a:pPr marL="971550" lvl="1" indent="-342900" algn="just" eaLnBrk="0" hangingPunct="0"/>
            <a:endParaRPr lang="en-US" sz="800" dirty="0" smtClean="0"/>
          </a:p>
          <a:p>
            <a:pPr marL="400050" indent="-400050" algn="just" eaLnBrk="0" hangingPunct="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/>
                </a:solidFill>
              </a:rPr>
              <a:t>Fe</a:t>
            </a:r>
            <a:r>
              <a:rPr lang="en-US" sz="2200" b="1" baseline="-25000" dirty="0" smtClean="0">
                <a:solidFill>
                  <a:schemeClr val="accent2"/>
                </a:solidFill>
              </a:rPr>
              <a:t>3</a:t>
            </a:r>
            <a:r>
              <a:rPr lang="en-US" sz="2200" b="1" dirty="0" smtClean="0">
                <a:solidFill>
                  <a:schemeClr val="accent2"/>
                </a:solidFill>
              </a:rPr>
              <a:t>C (iron carbide or </a:t>
            </a:r>
            <a:r>
              <a:rPr lang="en-US" sz="2200" b="1" dirty="0" err="1" smtClean="0">
                <a:solidFill>
                  <a:schemeClr val="accent2"/>
                </a:solidFill>
              </a:rPr>
              <a:t>cementite</a:t>
            </a:r>
            <a:r>
              <a:rPr lang="en-US" sz="2200" b="1" dirty="0" smtClean="0">
                <a:solidFill>
                  <a:schemeClr val="accent2"/>
                </a:solidFill>
              </a:rPr>
              <a:t>)</a:t>
            </a:r>
            <a:r>
              <a:rPr lang="en-US" sz="2200" dirty="0" smtClean="0"/>
              <a:t> </a:t>
            </a:r>
          </a:p>
          <a:p>
            <a:pPr marL="971550" lvl="1" indent="-342900" algn="just" eaLnBrk="0" hangingPunct="0">
              <a:buFontTx/>
              <a:buChar char="•"/>
            </a:pPr>
            <a:r>
              <a:rPr lang="en-US" sz="2200" dirty="0" smtClean="0"/>
              <a:t>This </a:t>
            </a:r>
            <a:r>
              <a:rPr lang="en-US" sz="2200" dirty="0" err="1" smtClean="0"/>
              <a:t>intermetallic</a:t>
            </a:r>
            <a:r>
              <a:rPr lang="en-US" sz="2200" dirty="0" smtClean="0"/>
              <a:t> compound is </a:t>
            </a:r>
            <a:r>
              <a:rPr lang="en-US" sz="2200" dirty="0" err="1" smtClean="0"/>
              <a:t>metastable</a:t>
            </a:r>
            <a:r>
              <a:rPr lang="en-US" sz="2200" dirty="0" smtClean="0"/>
              <a:t>, it remains as a compound indefinitely at room T, but decomposes (</a:t>
            </a:r>
            <a:r>
              <a:rPr lang="en-US" sz="2200" dirty="0" smtClean="0">
                <a:solidFill>
                  <a:schemeClr val="accent2"/>
                </a:solidFill>
              </a:rPr>
              <a:t>very slowly,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within several years)</a:t>
            </a:r>
            <a:r>
              <a:rPr lang="en-US" sz="2200" dirty="0" smtClean="0"/>
              <a:t> into </a:t>
            </a:r>
            <a:r>
              <a:rPr lang="en-US" sz="2200" dirty="0" smtClean="0">
                <a:latin typeface="Symbol" pitchFamily="18" charset="2"/>
              </a:rPr>
              <a:t>a</a:t>
            </a:r>
            <a:r>
              <a:rPr lang="en-US" sz="2200" dirty="0" smtClean="0"/>
              <a:t>-Fe and C (graphite) at 650 - 700 </a:t>
            </a:r>
            <a:r>
              <a:rPr lang="en-US" sz="2200" dirty="0" smtClean="0">
                <a:sym typeface="Symbol" pitchFamily="18" charset="2"/>
              </a:rPr>
              <a:t></a:t>
            </a:r>
            <a:r>
              <a:rPr lang="en-US" sz="2200" dirty="0" smtClean="0"/>
              <a:t>C</a:t>
            </a:r>
          </a:p>
          <a:p>
            <a:pPr marL="971550" lvl="1" indent="-342900" algn="just" eaLnBrk="0" hangingPunct="0"/>
            <a:r>
              <a:rPr lang="en-US" sz="800" dirty="0" smtClean="0"/>
              <a:t> </a:t>
            </a:r>
          </a:p>
          <a:p>
            <a:pPr marL="400050" indent="-400050" algn="just" eaLnBrk="0" hangingPunct="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/>
                </a:solidFill>
              </a:rPr>
              <a:t>Fe-C liquid solution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pPr algn="just" eaLnBrk="0" hangingPunc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C is an interstitial impurity in Fe.  It forms a solid solution with </a:t>
            </a:r>
            <a:r>
              <a:rPr lang="en-US" b="1" dirty="0" smtClean="0">
                <a:latin typeface="Symbol" pitchFamily="18" charset="2"/>
              </a:rPr>
              <a:t>a, g, d  </a:t>
            </a:r>
            <a:r>
              <a:rPr lang="en-US" b="1" dirty="0" smtClean="0"/>
              <a:t>phases of iron</a:t>
            </a:r>
          </a:p>
          <a:p>
            <a:pPr algn="just" eaLnBrk="0" hangingPunc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Maximum solubility in BCC 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-ferrite</a:t>
            </a:r>
            <a:r>
              <a:rPr lang="en-US" b="1" dirty="0" smtClean="0"/>
              <a:t> is 0.022 wt% at727 </a:t>
            </a:r>
            <a:r>
              <a:rPr lang="en-US" b="1" dirty="0" smtClean="0">
                <a:sym typeface="Symbol" pitchFamily="18" charset="2"/>
              </a:rPr>
              <a:t>C. </a:t>
            </a:r>
            <a:r>
              <a:rPr lang="en-US" b="1" dirty="0" err="1" smtClean="0"/>
              <a:t>BCC:relatively</a:t>
            </a:r>
            <a:r>
              <a:rPr lang="en-US" b="1" dirty="0" smtClean="0"/>
              <a:t> small interstitial positions</a:t>
            </a:r>
          </a:p>
          <a:p>
            <a:pPr algn="just" eaLnBrk="0" hangingPunc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/>
              <a:t>Maximum solubility in FCC </a:t>
            </a:r>
            <a:r>
              <a:rPr lang="en-US" b="1" dirty="0" smtClean="0">
                <a:solidFill>
                  <a:srgbClr val="FF0000"/>
                </a:solidFill>
              </a:rPr>
              <a:t>austenite </a:t>
            </a:r>
            <a:r>
              <a:rPr lang="en-US" b="1" dirty="0" smtClean="0"/>
              <a:t>is 2.14 wt% at 1147 </a:t>
            </a:r>
            <a:r>
              <a:rPr lang="en-US" b="1" dirty="0" smtClean="0">
                <a:sym typeface="Symbol" pitchFamily="18" charset="2"/>
              </a:rPr>
              <a:t>C</a:t>
            </a:r>
            <a:r>
              <a:rPr lang="en-US" b="1" dirty="0" smtClean="0"/>
              <a:t> - FCC has larger interstitial positions</a:t>
            </a:r>
          </a:p>
          <a:p>
            <a:pPr algn="just" eaLnBrk="0" hangingPunct="0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/>
                </a:solidFill>
              </a:rPr>
              <a:t>Mechanical properties</a:t>
            </a:r>
            <a:r>
              <a:rPr lang="en-US" b="1" dirty="0" smtClean="0"/>
              <a:t>:  </a:t>
            </a:r>
            <a:r>
              <a:rPr lang="en-US" b="1" dirty="0" err="1" smtClean="0">
                <a:solidFill>
                  <a:srgbClr val="FF0000"/>
                </a:solidFill>
              </a:rPr>
              <a:t>Cementite</a:t>
            </a:r>
            <a:r>
              <a:rPr lang="en-US" b="1" dirty="0" smtClean="0"/>
              <a:t> (Fe</a:t>
            </a:r>
            <a:r>
              <a:rPr lang="en-US" b="1" baseline="-25000" dirty="0" smtClean="0"/>
              <a:t>3</a:t>
            </a:r>
            <a:r>
              <a:rPr lang="en-US" b="1" dirty="0" smtClean="0"/>
              <a:t>C is hard and brittle: strengthens steels. Mechanical properties also depend on microstructure: how ferrite and </a:t>
            </a:r>
            <a:r>
              <a:rPr lang="en-US" b="1" dirty="0" err="1" smtClean="0"/>
              <a:t>cementite</a:t>
            </a:r>
            <a:r>
              <a:rPr lang="en-US" b="1" dirty="0" smtClean="0"/>
              <a:t> are mixed.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Magnetic properties</a:t>
            </a:r>
            <a:r>
              <a:rPr lang="en-US" b="1" dirty="0" smtClean="0">
                <a:sym typeface="Symbol" pitchFamily="18" charset="2"/>
              </a:rPr>
              <a:t>:   -ferrite is magnetic below 768 C</a:t>
            </a:r>
            <a:r>
              <a:rPr lang="en-US" b="1" dirty="0" smtClean="0"/>
              <a:t>, austenite is non-magnetic</a:t>
            </a:r>
          </a:p>
          <a:p>
            <a:pPr algn="just" eaLnBrk="0" hangingPunct="0">
              <a:buNone/>
            </a:pPr>
            <a:endParaRPr lang="en-US" b="1" dirty="0" smtClean="0"/>
          </a:p>
          <a:p>
            <a:pPr algn="just" eaLnBrk="0" hangingPunc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Classification.  Three types of ferrous alloys:</a:t>
            </a:r>
          </a:p>
          <a:p>
            <a:pPr algn="just" eaLnBrk="0" hangingPunc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Pure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Iron</a:t>
            </a:r>
            <a:r>
              <a:rPr lang="en-US" b="1" dirty="0" smtClean="0"/>
              <a:t>:	 &lt; 0.008 wt % </a:t>
            </a:r>
            <a:r>
              <a:rPr lang="en-US" b="1" dirty="0" smtClean="0">
                <a:sym typeface="Symbol" pitchFamily="18" charset="2"/>
              </a:rPr>
              <a:t>C</a:t>
            </a:r>
            <a:r>
              <a:rPr lang="en-US" b="1" dirty="0" smtClean="0"/>
              <a:t> in </a:t>
            </a:r>
            <a:r>
              <a:rPr lang="en-US" b="1" dirty="0" smtClean="0">
                <a:latin typeface="Symbol" pitchFamily="18" charset="2"/>
              </a:rPr>
              <a:t>a-</a:t>
            </a:r>
            <a:r>
              <a:rPr lang="en-US" b="1" dirty="0" smtClean="0"/>
              <a:t>ferrite</a:t>
            </a:r>
            <a:r>
              <a:rPr lang="en-US" b="1" dirty="0" smtClean="0">
                <a:latin typeface="Symbol" pitchFamily="18" charset="2"/>
              </a:rPr>
              <a:t> </a:t>
            </a:r>
            <a:r>
              <a:rPr lang="en-US" b="1" dirty="0" smtClean="0"/>
              <a:t>at room T</a:t>
            </a:r>
          </a:p>
          <a:p>
            <a:pPr algn="just" eaLnBrk="0" hangingPunct="0">
              <a:buNone/>
            </a:pPr>
            <a:endParaRPr lang="en-US" b="1" dirty="0" smtClean="0"/>
          </a:p>
          <a:p>
            <a:pPr algn="just" eaLnBrk="0" hangingPunc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Steels</a:t>
            </a:r>
            <a:r>
              <a:rPr lang="en-US" b="1" dirty="0" smtClean="0"/>
              <a:t>: 		up to 2.14 wt % C (usually &lt; 1 wt % )</a:t>
            </a:r>
            <a:br>
              <a:rPr lang="en-US" b="1" dirty="0" smtClean="0"/>
            </a:br>
            <a:r>
              <a:rPr lang="en-US" b="1" dirty="0" smtClean="0"/>
              <a:t>  		 </a:t>
            </a:r>
            <a:r>
              <a:rPr lang="en-US" b="1" dirty="0" smtClean="0">
                <a:latin typeface="Symbol" pitchFamily="18" charset="2"/>
              </a:rPr>
              <a:t>a</a:t>
            </a:r>
            <a:r>
              <a:rPr lang="en-US" b="1" dirty="0" smtClean="0"/>
              <a:t>-ferrite +</a:t>
            </a:r>
            <a:r>
              <a:rPr lang="en-US" b="1" dirty="0" smtClean="0">
                <a:latin typeface="Symbol" pitchFamily="18" charset="2"/>
              </a:rPr>
              <a:t>  </a:t>
            </a:r>
            <a:r>
              <a:rPr lang="en-US" b="1" dirty="0" smtClean="0"/>
              <a:t>Fe</a:t>
            </a:r>
            <a:r>
              <a:rPr lang="en-US" b="1" baseline="-25000" dirty="0" smtClean="0"/>
              <a:t>3</a:t>
            </a:r>
            <a:r>
              <a:rPr lang="en-US" b="1" dirty="0" smtClean="0"/>
              <a:t>C at room T  (Chapter 12) </a:t>
            </a:r>
          </a:p>
          <a:p>
            <a:pPr algn="just" eaLnBrk="0" hangingPunct="0">
              <a:buNone/>
            </a:pPr>
            <a:endParaRPr lang="en-US" b="1" dirty="0" smtClean="0"/>
          </a:p>
          <a:p>
            <a:pPr algn="just" eaLnBrk="0" hangingPunct="0">
              <a:buNone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Cast iron</a:t>
            </a:r>
            <a:r>
              <a:rPr lang="en-US" b="1" dirty="0" smtClean="0"/>
              <a:t>:	 2.14 - 6.7 wt % (usually &lt; 4.5 wt %)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cs-CZ" dirty="0" err="1" smtClean="0">
                <a:solidFill>
                  <a:srgbClr val="FF0000"/>
                </a:solidFill>
              </a:rPr>
              <a:t>Peritectic</a:t>
            </a:r>
            <a:r>
              <a:rPr lang="en-US" altLang="cs-CZ" dirty="0" smtClean="0"/>
              <a:t>, at 1490 </a:t>
            </a:r>
            <a:r>
              <a:rPr lang="en-US" altLang="cs-CZ" dirty="0" err="1" smtClean="0"/>
              <a:t>deg.C</a:t>
            </a:r>
            <a:r>
              <a:rPr lang="en-US" altLang="cs-CZ" dirty="0" smtClean="0"/>
              <a:t>, with low wt% C alloys (almost no engineering importance).</a:t>
            </a:r>
          </a:p>
          <a:p>
            <a:r>
              <a:rPr lang="en-US" altLang="cs-CZ" dirty="0" smtClean="0">
                <a:solidFill>
                  <a:srgbClr val="FF0000"/>
                </a:solidFill>
              </a:rPr>
              <a:t>Eutectoid, </a:t>
            </a:r>
            <a:r>
              <a:rPr lang="en-US" altLang="cs-CZ" dirty="0" smtClean="0"/>
              <a:t>at 723 </a:t>
            </a:r>
            <a:r>
              <a:rPr lang="en-US" altLang="cs-CZ" dirty="0" err="1" smtClean="0"/>
              <a:t>deg.C</a:t>
            </a:r>
            <a:r>
              <a:rPr lang="en-US" altLang="cs-CZ" dirty="0" smtClean="0"/>
              <a:t> with eutectoid composition of 0.8wt% C, two-phase mixture (ferrite &amp; </a:t>
            </a:r>
            <a:r>
              <a:rPr lang="en-US" altLang="cs-CZ" dirty="0" err="1" smtClean="0"/>
              <a:t>cementite</a:t>
            </a:r>
            <a:r>
              <a:rPr lang="en-US" altLang="cs-CZ" dirty="0" smtClean="0"/>
              <a:t>). They are steels</a:t>
            </a:r>
            <a:r>
              <a:rPr lang="en-US" alt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altLang="cs-CZ" dirty="0" smtClean="0">
                <a:solidFill>
                  <a:srgbClr val="FF0000"/>
                </a:solidFill>
              </a:rPr>
              <a:t>Eutectic, </a:t>
            </a:r>
            <a:r>
              <a:rPr lang="en-US" altLang="cs-CZ" dirty="0" smtClean="0"/>
              <a:t>at 1130 </a:t>
            </a:r>
            <a:r>
              <a:rPr lang="en-US" altLang="cs-CZ" dirty="0" err="1" smtClean="0"/>
              <a:t>deg.C</a:t>
            </a:r>
            <a:r>
              <a:rPr lang="en-US" altLang="cs-CZ" dirty="0" smtClean="0"/>
              <a:t>, with 4.3wt% C, alloys called cast irons.</a:t>
            </a:r>
          </a:p>
          <a:p>
            <a:pPr>
              <a:lnSpc>
                <a:spcPct val="120000"/>
              </a:lnSpc>
            </a:pPr>
            <a:endParaRPr lang="en-US" altLang="cs-CZ" dirty="0" smtClean="0"/>
          </a:p>
          <a:p>
            <a:pPr>
              <a:lnSpc>
                <a:spcPct val="120000"/>
              </a:lnSpc>
            </a:pPr>
            <a:endParaRPr lang="en-US" altLang="cs-CZ" dirty="0" smtClean="0"/>
          </a:p>
          <a:p>
            <a:pPr>
              <a:lnSpc>
                <a:spcPct val="120000"/>
              </a:lnSpc>
            </a:pPr>
            <a:endParaRPr lang="en-US" altLang="cs-CZ" dirty="0" smtClean="0"/>
          </a:p>
          <a:p>
            <a:pPr>
              <a:lnSpc>
                <a:spcPct val="120000"/>
              </a:lnSpc>
            </a:pPr>
            <a:endParaRPr lang="en-US" altLang="cs-CZ" dirty="0" smtClean="0"/>
          </a:p>
          <a:p>
            <a:pPr>
              <a:lnSpc>
                <a:spcPct val="120000"/>
              </a:lnSpc>
            </a:pPr>
            <a:endParaRPr lang="en-US" alt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541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Photo Editor Photo</vt:lpstr>
      <vt:lpstr>Unit-II</vt:lpstr>
      <vt:lpstr>Iron Iron Carbide Diagram</vt:lpstr>
      <vt:lpstr>Various phases that appear on the Iron-Carbon equilibrium phase diagram</vt:lpstr>
      <vt:lpstr>Slide 4</vt:lpstr>
      <vt:lpstr>Slide 5</vt:lpstr>
      <vt:lpstr>Various Features of Fe-C diagram</vt:lpstr>
      <vt:lpstr>Phases in Fe–Fe3C Phase Diagram </vt:lpstr>
      <vt:lpstr>Slide 8</vt:lpstr>
      <vt:lpstr>Invariant Reactions</vt:lpstr>
      <vt:lpstr>Slide 10</vt:lpstr>
      <vt:lpstr>Peritectic, at 1490 deg.C, with low wt% C alloys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Iron Carbide Digram</dc:title>
  <dc:creator>Naushad</dc:creator>
  <cp:lastModifiedBy>Admin</cp:lastModifiedBy>
  <cp:revision>16</cp:revision>
  <dcterms:created xsi:type="dcterms:W3CDTF">2006-08-16T00:00:00Z</dcterms:created>
  <dcterms:modified xsi:type="dcterms:W3CDTF">2018-07-18T05:33:25Z</dcterms:modified>
</cp:coreProperties>
</file>